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84" r:id="rId1"/>
  </p:sldMasterIdLst>
  <p:notesMasterIdLst>
    <p:notesMasterId r:id="rId7"/>
  </p:notesMasterIdLst>
  <p:handoutMasterIdLst>
    <p:handoutMasterId r:id="rId8"/>
  </p:handoutMasterIdLst>
  <p:sldIdLst>
    <p:sldId id="256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3707" autoAdjust="0"/>
  </p:normalViewPr>
  <p:slideViewPr>
    <p:cSldViewPr snapToGrid="0">
      <p:cViewPr varScale="1">
        <p:scale>
          <a:sx n="73" d="100"/>
          <a:sy n="73" d="100"/>
        </p:scale>
        <p:origin x="618" y="-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63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DD16947-ECFC-420A-926F-174223016572}" type="datetime1">
              <a:rPr lang="ru-RU" smtClean="0"/>
              <a:t>11.03.2026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C4B79F2-7C6A-497B-9A4A-8ACE18746C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63425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54858-8AC1-4038-B6BD-519804A0AA60}" type="datetime1">
              <a:rPr lang="ru-RU" smtClean="0"/>
              <a:pPr/>
              <a:t>11.03.2026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262A795-6F94-4A96-B820-B9038480D048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66495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Цвета вашего класса отличаются от цветов этого шаблона? Не проблема! На вкладке "Дизайн" нажмите "Варианты" (стрелка вниз) и выберите подходящую вам цветовую схему.</a:t>
            </a:r>
          </a:p>
          <a:p>
            <a:pPr rtl="0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 можете менять любые пункты в списках обязанностей в соответствии с правилами вашего класса!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ru-RU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fld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546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ru-RU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fld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221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ru-RU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fld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591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ru-RU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fld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961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ru-RU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fld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637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237FE10E-7688-4AAF-A536-CFA480B79A70}" type="datetime1">
              <a:rPr lang="ru-RU" noProof="0" smtClean="0"/>
              <a:t>11.03.2026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  <p:cxnSp>
        <p:nvCxnSpPr>
          <p:cNvPr id="8" name="Прямая соединительная линия 7"/>
          <p:cNvCxnSpPr/>
          <p:nvPr/>
        </p:nvCxnSpPr>
        <p:spPr>
          <a:xfrm>
            <a:off x="1731519" y="3733800"/>
            <a:ext cx="87480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785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62BD50-8A1F-4CA2-B30E-81FABBC9C978}" type="datetime1">
              <a:rPr lang="ru-RU" noProof="0" smtClean="0"/>
              <a:t>11.03.2026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17245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718929F-6FE6-41F1-B055-03150648DDBF}" type="datetime1">
              <a:rPr lang="ru-RU" noProof="0" smtClean="0"/>
              <a:t>11.03.2026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42219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41B39D-2E41-46D3-8A6B-C11F4FFB853B}" type="datetime1">
              <a:rPr lang="ru-RU" noProof="0" smtClean="0"/>
              <a:t>11.03.2026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85284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rtlCol="0"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27A68C-9EA6-43C7-A486-2FF969F5CF0B}" type="datetime1">
              <a:rPr lang="ru-RU" noProof="0" smtClean="0"/>
              <a:t>11.03.2026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  <p:cxnSp>
        <p:nvCxnSpPr>
          <p:cNvPr id="7" name="Прямая соединительная линия 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076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8E31FF-6F7A-41B1-8150-330EFD452CD8}" type="datetime1">
              <a:rPr lang="ru-RU" noProof="0" smtClean="0"/>
              <a:t>11.03.2026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34525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6512C5-AF41-4407-9A8D-FDA3CFFC0857}" type="datetime1">
              <a:rPr lang="ru-RU" noProof="0" smtClean="0"/>
              <a:t>11.03.2026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68006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E0AC5F-13FB-4523-BF00-501B04C3BB6D}" type="datetime1">
              <a:rPr lang="ru-RU" noProof="0" smtClean="0"/>
              <a:t>11.03.2026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75270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137AEC7-9978-4A4E-9DC4-1AF2565A2397}" type="datetime1">
              <a:rPr lang="ru-RU" noProof="0" smtClean="0"/>
              <a:t>11.03.2026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7020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854DC3-8A14-43B0-9E50-152D156F7AFE}" type="datetime1">
              <a:rPr lang="ru-RU" noProof="0" smtClean="0"/>
              <a:t>11.03.2026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5524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rtlCol="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C322A6-A07A-4901-8F30-4396EF66C96C}" type="datetime1">
              <a:rPr lang="ru-RU" noProof="0" smtClean="0"/>
              <a:t>11.03.2026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15071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05E6433C-341A-4F8B-9476-F9C3E096DC01}" type="datetime1">
              <a:rPr lang="ru-RU" noProof="0" smtClean="0"/>
              <a:t>11.03.2026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6D22F896-40B5-4ADD-8801-0D06FADFA095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4761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81F489-B701-4C74-9747-27C8656A89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Профессиональное наставничество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2.0 </a:t>
            </a:r>
            <a:endParaRPr lang="ru-RU" dirty="0">
              <a:latin typeface="Rockwell" panose="02060603020205020403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D699F35-1401-4ECD-9F96-7017DB9FA1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карьерной грамотности и профессионального самоопределения школьников</a:t>
            </a:r>
          </a:p>
          <a:p>
            <a:pPr rtl="0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906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153DD3-C27C-457D-ADDD-066D01CB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4" y="231140"/>
            <a:ext cx="9875520" cy="1356360"/>
          </a:xfrm>
        </p:spPr>
        <p:txBody>
          <a:bodyPr rtlCol="0"/>
          <a:lstStyle/>
          <a:p>
            <a:pPr rtl="0"/>
            <a:r>
              <a:rPr lang="ru-RU" dirty="0" smtClean="0">
                <a:latin typeface="Rockwell" panose="02060603020205020403" pitchFamily="18" charset="0"/>
              </a:rPr>
              <a:t>АКТУАЛЬНОСТЬ</a:t>
            </a:r>
            <a:endParaRPr lang="ru-RU" dirty="0">
              <a:latin typeface="Rockwell" panose="02060603020205020403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5150912"/>
              </p:ext>
            </p:extLst>
          </p:nvPr>
        </p:nvGraphicFramePr>
        <p:xfrm>
          <a:off x="1140144" y="1587500"/>
          <a:ext cx="10681742" cy="4630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56393">
                  <a:extLst>
                    <a:ext uri="{9D8B030D-6E8A-4147-A177-3AD203B41FA5}">
                      <a16:colId xmlns:a16="http://schemas.microsoft.com/office/drawing/2014/main" val="743422230"/>
                    </a:ext>
                  </a:extLst>
                </a:gridCol>
                <a:gridCol w="225349">
                  <a:extLst>
                    <a:ext uri="{9D8B030D-6E8A-4147-A177-3AD203B41FA5}">
                      <a16:colId xmlns:a16="http://schemas.microsoft.com/office/drawing/2014/main" val="777156215"/>
                    </a:ext>
                  </a:extLst>
                </a:gridCol>
              </a:tblGrid>
              <a:tr h="4061589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Современная система образования требует интеграции с реальным сектором экономики.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68 % выпускников школ испытывают сложности с выбором профессии (данные Минпросвещения РФ, 2025).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Разрыв между школьными знаниями и требованиями работодателей достигает 40 % (исследование </a:t>
                      </a:r>
                      <a:r>
                        <a:rPr lang="ru-RU" sz="2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РАНХиГС</a:t>
                      </a:r>
                      <a:r>
                        <a:rPr lang="ru-RU" sz="2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2024).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Проект создаёт единую траекторию: школа → вуз → работа.</a:t>
                      </a:r>
                    </a:p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822786"/>
                  </a:ext>
                </a:extLst>
              </a:tr>
              <a:tr h="568831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73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4077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153DD3-C27C-457D-ADDD-066D01CB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4" y="231140"/>
            <a:ext cx="9875520" cy="1356360"/>
          </a:xfrm>
        </p:spPr>
        <p:txBody>
          <a:bodyPr rtlCol="0"/>
          <a:lstStyle/>
          <a:p>
            <a:pPr rtl="0"/>
            <a:r>
              <a:rPr lang="ru-RU" dirty="0" smtClean="0">
                <a:latin typeface="Rockwell" panose="02060603020205020403" pitchFamily="18" charset="0"/>
              </a:rPr>
              <a:t>ЦЕЛИ, ЗАДАЧИ И УЧАСТНИКИ </a:t>
            </a:r>
            <a:endParaRPr lang="ru-RU" dirty="0">
              <a:latin typeface="Rockwell" panose="02060603020205020403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0898308"/>
              </p:ext>
            </p:extLst>
          </p:nvPr>
        </p:nvGraphicFramePr>
        <p:xfrm>
          <a:off x="705394" y="1280162"/>
          <a:ext cx="11077303" cy="5450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43609">
                  <a:extLst>
                    <a:ext uri="{9D8B030D-6E8A-4147-A177-3AD203B41FA5}">
                      <a16:colId xmlns:a16="http://schemas.microsoft.com/office/drawing/2014/main" val="743422230"/>
                    </a:ext>
                  </a:extLst>
                </a:gridCol>
                <a:gridCol w="233694">
                  <a:extLst>
                    <a:ext uri="{9D8B030D-6E8A-4147-A177-3AD203B41FA5}">
                      <a16:colId xmlns:a16="http://schemas.microsoft.com/office/drawing/2014/main" val="777156215"/>
                    </a:ext>
                  </a:extLst>
                </a:gridCol>
              </a:tblGrid>
              <a:tr h="4492614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endParaRPr lang="ru-RU" sz="2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2400" b="1" u="sng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Цель: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системы профессионального наставничества для осознанного выбора профессии и плавного перехода от школы к вузу и работе.</a:t>
                      </a:r>
                    </a:p>
                    <a:p>
                      <a:pPr algn="just"/>
                      <a:r>
                        <a:rPr lang="ru-RU" sz="2400" b="1" u="sng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Задачи:</a:t>
                      </a:r>
                    </a:p>
                    <a:p>
                      <a:pPr lvl="0" algn="just"/>
                      <a:r>
                        <a:rPr lang="ru-RU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организовать встречи с наставниками из вузов и предприятий;</a:t>
                      </a:r>
                    </a:p>
                    <a:p>
                      <a:pPr lvl="0" algn="just"/>
                      <a:r>
                        <a:rPr lang="ru-RU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внедрить проектное обучение на базе реальных кейсов работодателей;</a:t>
                      </a:r>
                    </a:p>
                    <a:p>
                      <a:pPr lvl="0" algn="just"/>
                      <a:r>
                        <a:rPr lang="ru-RU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обеспечить доступ к лабораториям вузов и производственным площадкам;</a:t>
                      </a:r>
                    </a:p>
                    <a:p>
                      <a:pPr lvl="0" algn="just"/>
                      <a:r>
                        <a:rPr lang="ru-RU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разработать индивидуальные образовательные маршруты.</a:t>
                      </a:r>
                    </a:p>
                    <a:p>
                      <a:pPr algn="just"/>
                      <a:r>
                        <a:rPr lang="ru-RU" sz="2400" b="1" u="sng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Ключевые партнёры:</a:t>
                      </a:r>
                    </a:p>
                    <a:p>
                      <a:pPr lvl="0" algn="just"/>
                      <a:r>
                        <a:rPr lang="ru-RU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школы — база для реализации;</a:t>
                      </a:r>
                    </a:p>
                    <a:p>
                      <a:pPr lvl="0" algn="just"/>
                      <a:r>
                        <a:rPr lang="ru-RU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вузы — научные кураторы, доступ к лабораториям;</a:t>
                      </a:r>
                    </a:p>
                    <a:p>
                      <a:pPr lvl="0" algn="just"/>
                      <a:r>
                        <a:rPr lang="ru-RU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предприятия — реальные кейсы, стажировки, наставники.</a:t>
                      </a:r>
                    </a:p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822786"/>
                  </a:ext>
                </a:extLst>
              </a:tr>
              <a:tr h="405956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73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0179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153DD3-C27C-457D-ADDD-066D01CB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4" y="231140"/>
            <a:ext cx="9875520" cy="1356360"/>
          </a:xfrm>
        </p:spPr>
        <p:txBody>
          <a:bodyPr rtlCol="0"/>
          <a:lstStyle/>
          <a:p>
            <a:pPr rtl="0"/>
            <a:r>
              <a:rPr lang="ru-RU" dirty="0" smtClean="0">
                <a:latin typeface="Rockwell" panose="02060603020205020403" pitchFamily="18" charset="0"/>
              </a:rPr>
              <a:t>ОСНОВНЫЕ ФОРМАТЫ</a:t>
            </a:r>
            <a:endParaRPr lang="ru-RU" dirty="0">
              <a:latin typeface="Rockwell" panose="02060603020205020403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2421608"/>
              </p:ext>
            </p:extLst>
          </p:nvPr>
        </p:nvGraphicFramePr>
        <p:xfrm>
          <a:off x="757646" y="1425358"/>
          <a:ext cx="11168742" cy="5048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33119">
                  <a:extLst>
                    <a:ext uri="{9D8B030D-6E8A-4147-A177-3AD203B41FA5}">
                      <a16:colId xmlns:a16="http://schemas.microsoft.com/office/drawing/2014/main" val="743422230"/>
                    </a:ext>
                  </a:extLst>
                </a:gridCol>
                <a:gridCol w="235623">
                  <a:extLst>
                    <a:ext uri="{9D8B030D-6E8A-4147-A177-3AD203B41FA5}">
                      <a16:colId xmlns:a16="http://schemas.microsoft.com/office/drawing/2014/main" val="777156215"/>
                    </a:ext>
                  </a:extLst>
                </a:gridCol>
              </a:tblGrid>
              <a:tr h="396712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«День наставника»</a:t>
                      </a: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— ежемесячные встречи с экспертами предприятий и преподавателями вузов.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Проектные мастерские</a:t>
                      </a: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— решение реальных задач от работодателей (2–3 месяца).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Мини‑стажировки</a:t>
                      </a: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— 3–5 дней на предприятии под руководством наставника.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Виртуальные экскурсии</a:t>
                      </a: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на производства и в лаборатории вузов.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Менторские группы</a:t>
                      </a: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— регулярные онлайн‑консультации с кураторами.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Карьерные кейсы</a:t>
                      </a: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— разбор ситуаций от HR‑специалистов.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Цикл наставничества:</a:t>
                      </a:r>
                      <a:endParaRPr lang="ru-RU" sz="2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диагностика интересов → выбор направления → работа над проектом → защита → обратная связь от экспертов.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endParaRPr lang="ru-RU" sz="2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822786"/>
                  </a:ext>
                </a:extLst>
              </a:tr>
              <a:tr h="377936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73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022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153DD3-C27C-457D-ADDD-066D01CB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4" y="231140"/>
            <a:ext cx="9875520" cy="1356360"/>
          </a:xfrm>
        </p:spPr>
        <p:txBody>
          <a:bodyPr rtlCol="0"/>
          <a:lstStyle/>
          <a:p>
            <a:pPr rtl="0"/>
            <a:r>
              <a:rPr lang="ru-RU" dirty="0" smtClean="0">
                <a:latin typeface="Rockwell" panose="02060603020205020403" pitchFamily="18" charset="0"/>
              </a:rPr>
              <a:t>ОЖИДАЕМЫЕ РЕЗУЛЬТАТЫ</a:t>
            </a:r>
            <a:endParaRPr lang="ru-RU" dirty="0">
              <a:latin typeface="Rockwell" panose="02060603020205020403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4106635"/>
              </p:ext>
            </p:extLst>
          </p:nvPr>
        </p:nvGraphicFramePr>
        <p:xfrm>
          <a:off x="391886" y="1267098"/>
          <a:ext cx="11665131" cy="6126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19036">
                  <a:extLst>
                    <a:ext uri="{9D8B030D-6E8A-4147-A177-3AD203B41FA5}">
                      <a16:colId xmlns:a16="http://schemas.microsoft.com/office/drawing/2014/main" val="743422230"/>
                    </a:ext>
                  </a:extLst>
                </a:gridCol>
                <a:gridCol w="246095">
                  <a:extLst>
                    <a:ext uri="{9D8B030D-6E8A-4147-A177-3AD203B41FA5}">
                      <a16:colId xmlns:a16="http://schemas.microsoft.com/office/drawing/2014/main" val="777156215"/>
                    </a:ext>
                  </a:extLst>
                </a:gridCol>
              </a:tblGrid>
              <a:tr h="50105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Количественные результаты (за 2 года):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80 % учащихся 8–11 классов пройдут через систему наставничества;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менее 50 % участников выберут профессию, соответствующую профилю наставничества;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20+ совместных проектов школы, вуза и предприятия;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привлечение 10+ предприятий‑партнёров.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Качественные результаты: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повышение мотивации к учёбе и осознанности выбора вуза;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развитие навыков проектной работы и коммуникации;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сокращение периода адаптации выпускников на работе;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укрепление связей школы с вузами и бизнесом региона.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Перспективы: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тиражирование модели на другие школы муниципалитета;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региональной сети наставничества;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включение в федеральные программы поддержки профориентации.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endParaRPr lang="ru-RU" sz="2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822786"/>
                  </a:ext>
                </a:extLst>
              </a:tr>
              <a:tr h="449737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endParaRPr lang="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73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624668"/>
      </p:ext>
    </p:extLst>
  </p:cSld>
  <p:clrMapOvr>
    <a:masterClrMapping/>
  </p:clrMapOvr>
</p:sld>
</file>

<file path=ppt/theme/theme1.xml><?xml version="1.0" encoding="utf-8"?>
<a:theme xmlns:a="http://schemas.openxmlformats.org/drawingml/2006/main" name="Основа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450641_TF55885775" id="{C33D0CBF-F9CA-4A34-9E2D-8151EEE2EF8B}" vid="{3CA81E6F-428E-4031-9363-DE23986DC266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Обязанности учащегося и преподавателя</Template>
  <TotalTime>0</TotalTime>
  <Words>97</Words>
  <Application>Microsoft Office PowerPoint</Application>
  <PresentationFormat>Широкоэкранный</PresentationFormat>
  <Paragraphs>51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Calibri</vt:lpstr>
      <vt:lpstr>Corbel</vt:lpstr>
      <vt:lpstr>Rockwell</vt:lpstr>
      <vt:lpstr>Symbol</vt:lpstr>
      <vt:lpstr>Tahoma</vt:lpstr>
      <vt:lpstr>Times New Roman</vt:lpstr>
      <vt:lpstr>Wingdings</vt:lpstr>
      <vt:lpstr>Основа</vt:lpstr>
      <vt:lpstr>Профессиональное наставничество 2.0 </vt:lpstr>
      <vt:lpstr>АКТУАЛЬНОСТЬ</vt:lpstr>
      <vt:lpstr>ЦЕЛИ, ЗАДАЧИ И УЧАСТНИКИ </vt:lpstr>
      <vt:lpstr>ОСНОВНЫЕ ФОРМАТЫ</vt:lpstr>
      <vt:lpstr>ОЖИДАЕМЫЕ РЕЗУЛЬТАТЫ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2026-03-11T04:26:05Z</dcterms:created>
  <dcterms:modified xsi:type="dcterms:W3CDTF">2026-03-11T04:51:19Z</dcterms:modified>
</cp:coreProperties>
</file>